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8" r:id="rId3"/>
    <p:sldId id="260" r:id="rId4"/>
    <p:sldId id="267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8" d="100"/>
          <a:sy n="118" d="100"/>
        </p:scale>
        <p:origin x="-1482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15.01.2025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15.01.2025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15.01.2025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15.01.2025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2434700"/>
            <a:ext cx="91440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b="1" dirty="0" smtClean="0">
                <a:latin typeface="Arial" pitchFamily="34" charset="0"/>
                <a:cs typeface="Arial" pitchFamily="34" charset="0"/>
              </a:rPr>
              <a:t>ПАМЯТКА </a:t>
            </a:r>
          </a:p>
          <a:p>
            <a:pPr algn="ctr"/>
            <a:r>
              <a:rPr lang="ru-RU" b="1" dirty="0" smtClean="0">
                <a:latin typeface="Arial" pitchFamily="34" charset="0"/>
                <a:cs typeface="Arial" pitchFamily="34" charset="0"/>
              </a:rPr>
              <a:t>для работающих членов профсоюзов и профактива о заблаговременном обращении за назначением пенсии</a:t>
            </a:r>
            <a:endParaRPr kumimoji="0" lang="ru-RU" b="1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5478323"/>
            <a:ext cx="8208912" cy="830997"/>
          </a:xfrm>
          <a:prstGeom prst="rect">
            <a:avLst/>
          </a:prstGeom>
          <a:ln>
            <a:solidFill>
              <a:schemeClr val="tx1"/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За помощью в отстаивании Ваших прав ОБРАЩАЙТЕСЬ в профсоюзную организацию!</a:t>
            </a:r>
            <a:endParaRPr lang="en-US" sz="24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75656" y="1628800"/>
            <a:ext cx="5760640" cy="36004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175"/>
          <a:scene3d>
            <a:camera prst="orthographicFront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о стаже, в том числе о стаже на соответствующих видах работ</a:t>
            </a:r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475656" y="2132856"/>
            <a:ext cx="5760640" cy="2880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175"/>
          <a:scene3d>
            <a:camera prst="orthographicFront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о заработке</a:t>
            </a:r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475656" y="2564904"/>
            <a:ext cx="5760640" cy="2880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175"/>
          <a:scene3d>
            <a:camera prst="orthographicFront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об иных периодах, включаемых в страховой стаж</a:t>
            </a:r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4355976" y="1988840"/>
            <a:ext cx="0" cy="144016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355976" y="2420888"/>
            <a:ext cx="0" cy="144016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251520" y="4509120"/>
            <a:ext cx="2952328" cy="43204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175"/>
          <a:scene3d>
            <a:camera prst="orthographicFront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в течении ближайших 2 лет</a:t>
            </a:r>
            <a:endParaRPr lang="en-US" sz="1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51520" y="5589240"/>
            <a:ext cx="2448272" cy="72008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175"/>
          <a:scene3d>
            <a:camera prst="orthographicFront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опасные, вредные и тяжелые условиями труда</a:t>
            </a:r>
          </a:p>
          <a:p>
            <a:pPr algn="ctr"/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(по Спискам № 1 и № 2)</a:t>
            </a:r>
            <a:endParaRPr lang="ru-RU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4860032" y="4509120"/>
            <a:ext cx="4032448" cy="43204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175"/>
          <a:scene3d>
            <a:camera prst="orthographicFront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не позже чем за 2 месяца до наступления пенсионного возраста</a:t>
            </a:r>
            <a:endParaRPr lang="en-US" sz="1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251520" y="5013176"/>
            <a:ext cx="8640960" cy="2880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175"/>
          <a:scene3d>
            <a:camera prst="orthographicFront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в том числе досрочно</a:t>
            </a:r>
            <a:endParaRPr lang="en-US" sz="1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6588224" y="5589240"/>
            <a:ext cx="2304256" cy="72008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175"/>
          <a:scene3d>
            <a:camera prst="orthographicFront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статус многодетной матери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3347864" y="5589240"/>
            <a:ext cx="2448272" cy="72008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175"/>
          <a:scene3d>
            <a:camera prst="orthographicFront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работа в районах Крайнего Севера или местности приравненной к ним</a:t>
            </a:r>
          </a:p>
        </p:txBody>
      </p:sp>
      <p:cxnSp>
        <p:nvCxnSpPr>
          <p:cNvPr id="20" name="Прямая соединительная линия 19"/>
          <p:cNvCxnSpPr/>
          <p:nvPr/>
        </p:nvCxnSpPr>
        <p:spPr>
          <a:xfrm>
            <a:off x="1547664" y="5301208"/>
            <a:ext cx="0" cy="288032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>
            <a:off x="4572000" y="5301208"/>
            <a:ext cx="0" cy="288032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>
            <a:off x="7668344" y="5301208"/>
            <a:ext cx="0" cy="288032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Прямоугольник 27"/>
          <p:cNvSpPr/>
          <p:nvPr/>
        </p:nvSpPr>
        <p:spPr>
          <a:xfrm>
            <a:off x="251520" y="332656"/>
            <a:ext cx="864096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Arial" pitchFamily="34" charset="0"/>
                <a:cs typeface="Arial" pitchFamily="34" charset="0"/>
              </a:rPr>
              <a:t>Заблаговременно обратиться в СФР для обеспечения своевременного и правильного учета на индивидуальном лицевом счете полных и достоверных сведений 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251520" y="3140968"/>
            <a:ext cx="86409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Arial" pitchFamily="34" charset="0"/>
                <a:cs typeface="Arial" pitchFamily="34" charset="0"/>
              </a:rPr>
              <a:t>могут граждане, у которых право на страховую пенсию возникает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1835696" y="4499828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 smtClean="0">
                <a:latin typeface="Arial" pitchFamily="34" charset="0"/>
                <a:cs typeface="Arial" pitchFamily="34" charset="0"/>
              </a:rPr>
              <a:t>но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676456" y="44624"/>
            <a:ext cx="432048" cy="307777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latin typeface="Arial Black" pitchFamily="34" charset="0"/>
              </a:rPr>
              <a:t>1</a:t>
            </a:r>
            <a:endParaRPr lang="ru-RU" sz="1400" dirty="0"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3501009"/>
            <a:ext cx="1187624" cy="864096"/>
          </a:xfrm>
        </p:spPr>
        <p:txBody>
          <a:bodyPr>
            <a:normAutofit/>
          </a:bodyPr>
          <a:lstStyle/>
          <a:p>
            <a:endParaRPr lang="ru-RU" b="1" u="sng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980728"/>
            <a:ext cx="3672408" cy="136815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175"/>
          <a:scene3d>
            <a:camera prst="orthographicFront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к работодателю</a:t>
            </a:r>
          </a:p>
          <a:p>
            <a:pPr algn="ctr"/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ru-RU" sz="14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при наличии Соглашения об электронном информационном взаимодействии с территориальным СФР</a:t>
            </a:r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076056" y="980728"/>
            <a:ext cx="3816424" cy="79208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175"/>
          <a:scene3d>
            <a:camera prst="orthographicFront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в территориальный орган СФР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076056" y="1844824"/>
            <a:ext cx="3816424" cy="57606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175"/>
          <a:scene3d>
            <a:camera prst="orthographicFront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Необходимые документы</a:t>
            </a:r>
            <a:r>
              <a:rPr lang="ru-RU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107504" y="4293096"/>
            <a:ext cx="417646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263" algn="ctr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lvl="0" indent="449263" algn="ctr" fontAlgn="base">
              <a:spcBef>
                <a:spcPct val="0"/>
              </a:spcBef>
              <a:spcAft>
                <a:spcPct val="0"/>
              </a:spcAft>
            </a:pPr>
            <a:endParaRPr lang="ru-RU" b="1" u="sng" dirty="0" smtClean="0">
              <a:solidFill>
                <a:srgbClr val="333333"/>
              </a:solidFill>
              <a:latin typeface="Arial" pitchFamily="34" charset="0"/>
              <a:ea typeface="Times New Roman" pitchFamily="18" charset="0"/>
              <a:cs typeface="Times New Roman" pitchFamily="18" charset="0"/>
            </a:endParaRPr>
          </a:p>
          <a:p>
            <a:pPr lvl="0" indent="449263" algn="ctr" fontAlgn="base">
              <a:spcBef>
                <a:spcPct val="0"/>
              </a:spcBef>
              <a:spcAft>
                <a:spcPct val="0"/>
              </a:spcAft>
            </a:pPr>
            <a:endParaRPr lang="ru-RU" sz="2800" b="1" u="sng" dirty="0" smtClean="0">
              <a:solidFill>
                <a:srgbClr val="333333"/>
              </a:solidFill>
              <a:latin typeface="Arial" pitchFamily="34" charset="0"/>
              <a:cs typeface="Times New Roman" pitchFamily="18" charset="0"/>
            </a:endParaRPr>
          </a:p>
          <a:p>
            <a:pPr lvl="0" indent="449263" algn="ctr" fontAlgn="base">
              <a:spcBef>
                <a:spcPct val="0"/>
              </a:spcBef>
              <a:spcAft>
                <a:spcPct val="0"/>
              </a:spcAft>
            </a:pPr>
            <a:endParaRPr lang="ru-RU" sz="2800" b="1" u="sng" dirty="0" smtClean="0">
              <a:solidFill>
                <a:srgbClr val="333333"/>
              </a:solidFill>
              <a:latin typeface="Arial" pitchFamily="34" charset="0"/>
              <a:cs typeface="Times New Roman" pitchFamily="18" charset="0"/>
            </a:endParaRPr>
          </a:p>
          <a:p>
            <a:pPr lvl="0" indent="449263" algn="ctr" fontAlgn="base">
              <a:spcBef>
                <a:spcPct val="0"/>
              </a:spcBef>
              <a:spcAft>
                <a:spcPct val="0"/>
              </a:spcAft>
            </a:pPr>
            <a:endParaRPr lang="ru-RU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5076056" y="2780928"/>
            <a:ext cx="3816423" cy="43204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175"/>
          <a:scene3d>
            <a:camera prst="orthographicFront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паспорт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5076056" y="3356992"/>
            <a:ext cx="3816423" cy="43204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175"/>
          <a:scene3d>
            <a:camera prst="orthographicFront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СНИЛС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5084456" y="4509120"/>
            <a:ext cx="3880031" cy="50405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175"/>
          <a:scene3d>
            <a:camera prst="orthographicFront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документы, подтверждающие стаж</a:t>
            </a:r>
            <a:r>
              <a:rPr lang="ru-RU" sz="1400" dirty="0" smtClean="0"/>
              <a:t>:</a:t>
            </a:r>
            <a:endParaRPr lang="ru-RU" sz="1400" dirty="0"/>
          </a:p>
        </p:txBody>
      </p:sp>
      <p:sp>
        <p:nvSpPr>
          <p:cNvPr id="28" name="Прямоугольник 27"/>
          <p:cNvSpPr/>
          <p:nvPr/>
        </p:nvSpPr>
        <p:spPr>
          <a:xfrm>
            <a:off x="5084456" y="5157192"/>
            <a:ext cx="3880031" cy="50405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175"/>
          <a:scene3d>
            <a:camera prst="orthographicFront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документы, подтверждающие заработок</a:t>
            </a:r>
          </a:p>
          <a:p>
            <a:r>
              <a:rPr lang="ru-RU" sz="1600" dirty="0" smtClean="0"/>
              <a:t>:</a:t>
            </a:r>
            <a:endParaRPr lang="ru-RU" sz="1600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5084456" y="3933056"/>
            <a:ext cx="3880031" cy="43204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175"/>
          <a:scene3d>
            <a:camera prst="orthographicFront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трудовая книжка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5084456" y="5805264"/>
            <a:ext cx="3880031" cy="50405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175"/>
          <a:scene3d>
            <a:camera prst="orthographicFront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иные юридически значимые документы</a:t>
            </a:r>
          </a:p>
          <a:p>
            <a:r>
              <a:rPr lang="ru-RU" sz="1600" dirty="0" smtClean="0"/>
              <a:t>:</a:t>
            </a:r>
            <a:endParaRPr lang="ru-RU" sz="1600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179512" y="4797152"/>
            <a:ext cx="3672408" cy="151216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175"/>
          <a:scene3d>
            <a:camera prst="orthographicFront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dirty="0" smtClean="0">
                <a:solidFill>
                  <a:srgbClr val="21212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при необходимости подтверждения, уточнения и дополнения имеющихся данных специалисты территориального органа СФР направят соответствующие запросы в организации, архивные учреждения</a:t>
            </a:r>
            <a:endParaRPr lang="ru-RU" sz="1400" b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179512" y="3356992"/>
            <a:ext cx="3672408" cy="129614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175"/>
          <a:scene3d>
            <a:camera prst="orthographicFront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документы работника в электронном виде направляются  работодателем в территориальный СФР </a:t>
            </a:r>
          </a:p>
          <a:p>
            <a:pPr algn="ctr"/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ru-RU" sz="14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документы на бумажном носителе в дальнейшем не представляются</a:t>
            </a:r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sz="14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179512" y="2492896"/>
            <a:ext cx="3672408" cy="72008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175"/>
          <a:scene3d>
            <a:camera prst="orthographicFront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по письменному согласию работника на обработку и передачу его персональных данных</a:t>
            </a:r>
            <a:endParaRPr lang="ru-RU" sz="14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9" name="Прямая соединительная линия 28"/>
          <p:cNvCxnSpPr/>
          <p:nvPr/>
        </p:nvCxnSpPr>
        <p:spPr>
          <a:xfrm>
            <a:off x="6660232" y="2420888"/>
            <a:ext cx="0" cy="36004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4139952" y="1187460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Arial" pitchFamily="34" charset="0"/>
                <a:cs typeface="Arial" pitchFamily="34" charset="0"/>
              </a:rPr>
              <a:t>ИЛИ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2376623" y="116632"/>
            <a:ext cx="43907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latin typeface="Arial" pitchFamily="34" charset="0"/>
                <a:cs typeface="Arial" pitchFamily="34" charset="0"/>
              </a:rPr>
              <a:t>Для оформления услуги обратиться</a:t>
            </a:r>
            <a:endParaRPr lang="ru-RU" dirty="0"/>
          </a:p>
        </p:txBody>
      </p:sp>
      <p:sp>
        <p:nvSpPr>
          <p:cNvPr id="36" name="TextBox 35"/>
          <p:cNvSpPr txBox="1"/>
          <p:nvPr/>
        </p:nvSpPr>
        <p:spPr>
          <a:xfrm>
            <a:off x="8676456" y="44624"/>
            <a:ext cx="432048" cy="307777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latin typeface="Arial Black" pitchFamily="34" charset="0"/>
              </a:rPr>
              <a:t>2</a:t>
            </a:r>
            <a:endParaRPr lang="ru-RU" sz="1400" dirty="0">
              <a:latin typeface="Arial Black" pitchFamily="34" charset="0"/>
            </a:endParaRP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0"/>
            <a:ext cx="8301608" cy="692696"/>
          </a:xfrm>
        </p:spPr>
        <p:txBody>
          <a:bodyPr>
            <a:normAutofit fontScale="90000"/>
          </a:bodyPr>
          <a:lstStyle/>
          <a:p>
            <a:r>
              <a:rPr lang="ru-RU" sz="2000" b="1" dirty="0" smtClean="0">
                <a:latin typeface="Arial" pitchFamily="34" charset="0"/>
                <a:cs typeface="Arial" pitchFamily="34" charset="0"/>
              </a:rPr>
              <a:t>Для заблаговременной работы с будущими пенсионерами работодатель должен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836712"/>
            <a:ext cx="8712968" cy="122413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175"/>
          <a:scene3d>
            <a:camera prst="orthographicFront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Шаг 1. </a:t>
            </a:r>
          </a:p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Заключить соглашение с СФР</a:t>
            </a:r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sz="14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об электронном взаимодействии для назначения пенсии сотрудникам</a:t>
            </a:r>
          </a:p>
          <a:p>
            <a:pPr algn="ctr"/>
            <a:r>
              <a:rPr lang="ru-RU" sz="14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(работодатель берёт на себя обязательства формировать электронный пакет документов о пенсионных правах работников и передавать их в СФР) </a:t>
            </a:r>
            <a:endParaRPr lang="ru-RU" sz="1400" b="1" i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79512" y="2132856"/>
            <a:ext cx="8712968" cy="115212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175"/>
          <a:scene3d>
            <a:camera prst="orthographicFront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Шаг 2. </a:t>
            </a:r>
          </a:p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Передать в СФР списки работников, </a:t>
            </a:r>
          </a:p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выходящих на пенсию в ближайшие 12 месяцев</a:t>
            </a:r>
          </a:p>
          <a:p>
            <a:pPr algn="ctr"/>
            <a:r>
              <a:rPr lang="ru-RU" sz="14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(информация о принятии на работу сотрудников в год их выхода на пенсию направляется в СФР по мере их приёма, но не чаще одного раза в три месяца)</a:t>
            </a:r>
            <a:endParaRPr lang="ru-RU" sz="1400" i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79512" y="4221088"/>
            <a:ext cx="8712968" cy="86409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175"/>
          <a:scene3d>
            <a:camera prst="orthographicFront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Шаг 3. </a:t>
            </a:r>
          </a:p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После предварительной проверки документов для оформления пенсии за один месяц до выхода на пенсию заявление о назначении пенсии можно подать дистанционно</a:t>
            </a:r>
            <a:endParaRPr lang="ru-RU" sz="1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79512" y="5373216"/>
            <a:ext cx="3528392" cy="43204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175"/>
          <a:scene3d>
            <a:camera prst="orthographicFront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через личный кабинет на </a:t>
            </a:r>
            <a:r>
              <a:rPr lang="ru-RU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Госуслугах</a:t>
            </a:r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364088" y="5373216"/>
            <a:ext cx="3528392" cy="43204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175"/>
          <a:scene3d>
            <a:camera prst="orthographicFront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через личный кабинет СФР</a:t>
            </a:r>
            <a:endParaRPr lang="ru-RU" sz="14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2051720" y="5085184"/>
            <a:ext cx="0" cy="288032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7236296" y="5085184"/>
            <a:ext cx="0" cy="288032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179512" y="3481844"/>
            <a:ext cx="87129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Если соглашение об электронном обмене с СФР не заключено, работодатель вправе подать в СФР заявление и документы работника на бумажном носителе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76456" y="44624"/>
            <a:ext cx="432048" cy="307777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latin typeface="Arial Black" pitchFamily="34" charset="0"/>
              </a:rPr>
              <a:t>3</a:t>
            </a:r>
            <a:endParaRPr lang="ru-RU" sz="1400" dirty="0">
              <a:latin typeface="Arial Black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79512" y="6084585"/>
            <a:ext cx="8712968" cy="584775"/>
          </a:xfrm>
          <a:prstGeom prst="rect">
            <a:avLst/>
          </a:prstGeom>
          <a:ln>
            <a:solidFill>
              <a:schemeClr val="tx1"/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</a:rPr>
              <a:t>Профсоюзам необходимо осуществлять контроль за реализацией работодателем соглашения с СФР </a:t>
            </a:r>
            <a:endParaRPr lang="en-US" sz="1600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Литейная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>
            <a:lumMod val="20000"/>
            <a:lumOff val="80000"/>
          </a:schemeClr>
        </a:solidFill>
        <a:ln w="3175"/>
        <a:scene3d>
          <a:camera prst="orthographicFront"/>
          <a:lightRig rig="threePt" dir="t"/>
        </a:scene3d>
        <a:sp3d/>
      </a:spPr>
      <a:bodyPr rtlCol="0" anchor="ctr"/>
      <a:lstStyle>
        <a:defPPr>
          <a:defRPr b="1" dirty="0" smtClean="0">
            <a:solidFill>
              <a:srgbClr val="C00000"/>
            </a:solidFill>
            <a:latin typeface="Times New Roman" pitchFamily="18" charset="0"/>
            <a:cs typeface="Times New Roman" pitchFamily="18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696</TotalTime>
  <Words>378</Words>
  <Application>Microsoft Office PowerPoint</Application>
  <PresentationFormat>Экран (4:3)</PresentationFormat>
  <Paragraphs>56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Тема Office</vt:lpstr>
      <vt:lpstr>Презентация PowerPoint</vt:lpstr>
      <vt:lpstr>Презентация PowerPoint</vt:lpstr>
      <vt:lpstr>Презентация PowerPoint</vt:lpstr>
      <vt:lpstr>Для заблаговременной работы с будущими пенсионерами работодатель должен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E.E.Lusenkova</dc:creator>
  <cp:lastModifiedBy>ДС</cp:lastModifiedBy>
  <cp:revision>62</cp:revision>
  <dcterms:created xsi:type="dcterms:W3CDTF">2024-11-11T13:07:51Z</dcterms:created>
  <dcterms:modified xsi:type="dcterms:W3CDTF">2025-01-15T08:38:04Z</dcterms:modified>
</cp:coreProperties>
</file>